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5" r:id="rId15"/>
    <p:sldId id="274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9" r:id="rId35"/>
  </p:sldIdLst>
  <p:sldSz cx="9144000" cy="5143500" type="screen16x9"/>
  <p:notesSz cx="6858000" cy="9144000"/>
  <p:embeddedFontLst>
    <p:embeddedFont>
      <p:font typeface="Nunito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6"/>
  </p:normalViewPr>
  <p:slideViewPr>
    <p:cSldViewPr snapToGrid="0" snapToObjects="1">
      <p:cViewPr varScale="1">
        <p:scale>
          <a:sx n="136" d="100"/>
          <a:sy n="136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f59200f3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f59200f3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f59200f3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f59200f3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f59200f3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f59200f3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59200f37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f59200f37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f59200f37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f59200f37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f59200f37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f59200f37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f59200f37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f59200f37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f59200f37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f59200f37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f59200f37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f59200f37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f59200f37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f59200f37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cb35290f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cb35290f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f59200f3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f59200f3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f59200f37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f59200f37_3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f59200f37_3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f59200f37_3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f59200f37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f59200f37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f59200f37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f59200f37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f59200f37_3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f59200f37_3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f59200f37_3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f59200f37_3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f59200f37_3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f59200f37_3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f59200f37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f59200f37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f59200f37_3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f59200f37_3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cb35290f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cb35290f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f59200f37_3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f59200f37_3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f59200f37_3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f59200f37_3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f5cd8a3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f5cd8a3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f59200f37_3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f59200f37_3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f59200f37_3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f59200f37_3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067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cb35290f7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cb35290f7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f59200f3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f59200f3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f59200f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f59200f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59200f3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59200f3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f59200f3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f59200f3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f59200f3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f59200f3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etcraft.com/archives/category/web-server-survey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arison_of_web_server_softwar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httpd.apache.org/docs/2.4/" TargetMode="External"/><Relationship Id="rId7" Type="http://schemas.openxmlformats.org/officeDocument/2006/relationships/hyperlink" Target="http://httpd.apache.org/docs/2.4/stopping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httpd.apache.org/docs/2.4/bind.html" TargetMode="External"/><Relationship Id="rId5" Type="http://schemas.openxmlformats.org/officeDocument/2006/relationships/hyperlink" Target="http://httpd.apache.org/docs/2.4/configuring.html" TargetMode="External"/><Relationship Id="rId4" Type="http://schemas.openxmlformats.org/officeDocument/2006/relationships/hyperlink" Target="http://httpd.apache.org/docs/2.4/program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httpd.apache.org/docs/2.4/howto/htaccess.htm" TargetMode="External"/><Relationship Id="rId3" Type="http://schemas.openxmlformats.org/officeDocument/2006/relationships/hyperlink" Target="http://httpd.apache.org/docs/2.4/mod/directives.html" TargetMode="External"/><Relationship Id="rId7" Type="http://schemas.openxmlformats.org/officeDocument/2006/relationships/hyperlink" Target="http://httpd.apache.org/docs/2.4/vhost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httpd.apache.org/docs/2.4/urlmapping.html" TargetMode="External"/><Relationship Id="rId5" Type="http://schemas.openxmlformats.org/officeDocument/2006/relationships/hyperlink" Target="http://httpd.apache.org/docs/2.4/sections.html" TargetMode="External"/><Relationship Id="rId4" Type="http://schemas.openxmlformats.org/officeDocument/2006/relationships/hyperlink" Target="http://httpd.apache.org/docs/2.4/mod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vonecloud.ctx.uco.e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oodle.uco.es/m2324" TargetMode="External"/><Relationship Id="rId4" Type="http://schemas.openxmlformats.org/officeDocument/2006/relationships/hyperlink" Target="https://dlcdn.apache.org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492600" y="567575"/>
            <a:ext cx="8158800" cy="19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y Administración de Sistemas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943600" y="2935723"/>
            <a:ext cx="53613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Prof. </a:t>
            </a:r>
            <a:r>
              <a:rPr lang="es-ES" dirty="0"/>
              <a:t>Isabel Jiménez Velasco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Curso 2024/2025</a:t>
            </a:r>
            <a:endParaRPr dirty="0"/>
          </a:p>
        </p:txBody>
      </p:sp>
      <p:sp>
        <p:nvSpPr>
          <p:cNvPr id="130" name="Google Shape;130;p13"/>
          <p:cNvSpPr txBox="1">
            <a:spLocks noGrp="1"/>
          </p:cNvSpPr>
          <p:nvPr>
            <p:ph type="ctrTitle"/>
          </p:nvPr>
        </p:nvSpPr>
        <p:spPr>
          <a:xfrm>
            <a:off x="1567675" y="2088725"/>
            <a:ext cx="598710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Práctica 4. Administración de Servidores Web: APACHE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del video</a:t>
            </a:r>
            <a:endParaRPr/>
          </a:p>
        </p:txBody>
      </p:sp>
      <p:sp>
        <p:nvSpPr>
          <p:cNvPr id="248" name="Google Shape;248;p26"/>
          <p:cNvSpPr txBox="1">
            <a:spLocks noGrp="1"/>
          </p:cNvSpPr>
          <p:nvPr>
            <p:ph type="body" idx="1"/>
          </p:nvPr>
        </p:nvSpPr>
        <p:spPr>
          <a:xfrm>
            <a:off x="819150" y="1465900"/>
            <a:ext cx="7505700" cy="10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s" sz="1800"/>
              <a:t>Nombres de dominio: “www.dominio.es”</a:t>
            </a:r>
            <a:endParaRPr sz="180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/>
              <a:t>“</a:t>
            </a:r>
            <a:r>
              <a:rPr lang="es" sz="1800">
                <a:solidFill>
                  <a:srgbClr val="FF0000"/>
                </a:solidFill>
              </a:rPr>
              <a:t>es</a:t>
            </a:r>
            <a:r>
              <a:rPr lang="es" sz="1800"/>
              <a:t>.</a:t>
            </a:r>
            <a:r>
              <a:rPr lang="es" sz="1800">
                <a:solidFill>
                  <a:schemeClr val="accent1"/>
                </a:solidFill>
              </a:rPr>
              <a:t>Wikipedia</a:t>
            </a:r>
            <a:r>
              <a:rPr lang="es" sz="1800"/>
              <a:t>.</a:t>
            </a:r>
            <a:r>
              <a:rPr lang="es" sz="1800">
                <a:solidFill>
                  <a:srgbClr val="0000FF"/>
                </a:solidFill>
              </a:rPr>
              <a:t>org</a:t>
            </a:r>
            <a:r>
              <a:rPr lang="es" sz="1800"/>
              <a:t>”, “</a:t>
            </a:r>
            <a:r>
              <a:rPr lang="es" sz="1800">
                <a:solidFill>
                  <a:srgbClr val="FF0000"/>
                </a:solidFill>
              </a:rPr>
              <a:t>www</a:t>
            </a:r>
            <a:r>
              <a:rPr lang="es" sz="1800"/>
              <a:t>.</a:t>
            </a:r>
            <a:r>
              <a:rPr lang="es" sz="1800">
                <a:solidFill>
                  <a:schemeClr val="accent1"/>
                </a:solidFill>
              </a:rPr>
              <a:t>uco</a:t>
            </a:r>
            <a:r>
              <a:rPr lang="es" sz="1800"/>
              <a:t>.</a:t>
            </a:r>
            <a:r>
              <a:rPr lang="es" sz="1800">
                <a:solidFill>
                  <a:srgbClr val="0000FF"/>
                </a:solidFill>
              </a:rPr>
              <a:t>es</a:t>
            </a:r>
            <a:r>
              <a:rPr lang="es" sz="1800"/>
              <a:t>”, “</a:t>
            </a:r>
            <a:r>
              <a:rPr lang="es" sz="1800">
                <a:solidFill>
                  <a:srgbClr val="FF0000"/>
                </a:solidFill>
              </a:rPr>
              <a:t>images</a:t>
            </a:r>
            <a:r>
              <a:rPr lang="es" sz="1800"/>
              <a:t>.</a:t>
            </a:r>
            <a:r>
              <a:rPr lang="es" sz="1800">
                <a:solidFill>
                  <a:schemeClr val="accent1"/>
                </a:solidFill>
              </a:rPr>
              <a:t>google</a:t>
            </a:r>
            <a:r>
              <a:rPr lang="es" sz="1800"/>
              <a:t>.</a:t>
            </a:r>
            <a:r>
              <a:rPr lang="es" sz="1800">
                <a:solidFill>
                  <a:srgbClr val="0000FF"/>
                </a:solidFill>
              </a:rPr>
              <a:t>com</a:t>
            </a:r>
            <a:r>
              <a:rPr lang="es" sz="1800"/>
              <a:t>”</a:t>
            </a:r>
            <a:endParaRPr sz="1800"/>
          </a:p>
        </p:txBody>
      </p:sp>
      <p:sp>
        <p:nvSpPr>
          <p:cNvPr id="249" name="Google Shape;249;p26"/>
          <p:cNvSpPr txBox="1">
            <a:spLocks noGrp="1"/>
          </p:cNvSpPr>
          <p:nvPr>
            <p:ph type="body" idx="1"/>
          </p:nvPr>
        </p:nvSpPr>
        <p:spPr>
          <a:xfrm>
            <a:off x="819150" y="2657500"/>
            <a:ext cx="750570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Distintas partes (de derecha a izquierda):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lang="es" sz="1800">
                <a:solidFill>
                  <a:srgbClr val="0000FF"/>
                </a:solidFill>
              </a:rPr>
              <a:t>Dominio de nivel superior: org, es, com</a:t>
            </a:r>
            <a:endParaRPr sz="1800">
              <a:solidFill>
                <a:srgbClr val="0000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</a:pPr>
            <a:r>
              <a:rPr lang="es" sz="1800">
                <a:solidFill>
                  <a:schemeClr val="accent1"/>
                </a:solidFill>
              </a:rPr>
              <a:t>Nombre de la máquina: wikipedia, uco, google</a:t>
            </a:r>
            <a:endParaRPr sz="1800">
              <a:solidFill>
                <a:schemeClr val="accen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○"/>
            </a:pPr>
            <a:r>
              <a:rPr lang="es" sz="1800">
                <a:solidFill>
                  <a:srgbClr val="CC0000"/>
                </a:solidFill>
              </a:rPr>
              <a:t>Subdominios: www, es, images</a:t>
            </a:r>
            <a:endParaRPr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Esquema DNS</a:t>
            </a:r>
            <a:endParaRPr dirty="0"/>
          </a:p>
        </p:txBody>
      </p:sp>
      <p:sp>
        <p:nvSpPr>
          <p:cNvPr id="255" name="Google Shape;255;p27"/>
          <p:cNvSpPr/>
          <p:nvPr/>
        </p:nvSpPr>
        <p:spPr>
          <a:xfrm>
            <a:off x="3883850" y="1894350"/>
            <a:ext cx="6507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.</a:t>
            </a:r>
            <a:endParaRPr sz="3000"/>
          </a:p>
        </p:txBody>
      </p:sp>
      <p:sp>
        <p:nvSpPr>
          <p:cNvPr id="256" name="Google Shape;256;p27"/>
          <p:cNvSpPr/>
          <p:nvPr/>
        </p:nvSpPr>
        <p:spPr>
          <a:xfrm>
            <a:off x="1952425" y="2579763"/>
            <a:ext cx="650700" cy="51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</a:t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3175525" y="2579763"/>
            <a:ext cx="650700" cy="51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org</a:t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4650525" y="2579763"/>
            <a:ext cx="650700" cy="51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</a:t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5873625" y="2579763"/>
            <a:ext cx="650700" cy="51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...</a:t>
            </a: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2246350" y="3424975"/>
            <a:ext cx="929100" cy="51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change</a:t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5253700" y="3424963"/>
            <a:ext cx="650700" cy="51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...</a:t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3610950" y="3424975"/>
            <a:ext cx="1091700" cy="51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wikipedia</a:t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2750975" y="4165588"/>
            <a:ext cx="650700" cy="51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</a:t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4246650" y="4165588"/>
            <a:ext cx="650700" cy="51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</a:t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5301225" y="4165588"/>
            <a:ext cx="650700" cy="51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...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787150" y="1800200"/>
            <a:ext cx="14592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es.wikipedia.org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7" name="Google Shape;267;p27"/>
          <p:cNvCxnSpPr>
            <a:stCxn id="255" idx="2"/>
            <a:endCxn id="256" idx="0"/>
          </p:cNvCxnSpPr>
          <p:nvPr/>
        </p:nvCxnSpPr>
        <p:spPr>
          <a:xfrm flipH="1">
            <a:off x="2277800" y="2356050"/>
            <a:ext cx="1931400" cy="22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8" name="Google Shape;268;p27"/>
          <p:cNvCxnSpPr>
            <a:stCxn id="255" idx="2"/>
            <a:endCxn id="258" idx="0"/>
          </p:cNvCxnSpPr>
          <p:nvPr/>
        </p:nvCxnSpPr>
        <p:spPr>
          <a:xfrm>
            <a:off x="4209200" y="2356050"/>
            <a:ext cx="766800" cy="22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9" name="Google Shape;269;p27"/>
          <p:cNvCxnSpPr>
            <a:stCxn id="259" idx="0"/>
            <a:endCxn id="255" idx="2"/>
          </p:cNvCxnSpPr>
          <p:nvPr/>
        </p:nvCxnSpPr>
        <p:spPr>
          <a:xfrm rot="10800000">
            <a:off x="4209075" y="2355963"/>
            <a:ext cx="1989900" cy="22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0" name="Google Shape;270;p27"/>
          <p:cNvCxnSpPr>
            <a:stCxn id="257" idx="0"/>
            <a:endCxn id="255" idx="2"/>
          </p:cNvCxnSpPr>
          <p:nvPr/>
        </p:nvCxnSpPr>
        <p:spPr>
          <a:xfrm rot="10800000" flipH="1">
            <a:off x="3500875" y="2355963"/>
            <a:ext cx="708300" cy="22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1" name="Google Shape;271;p27"/>
          <p:cNvCxnSpPr>
            <a:stCxn id="257" idx="2"/>
            <a:endCxn id="260" idx="0"/>
          </p:cNvCxnSpPr>
          <p:nvPr/>
        </p:nvCxnSpPr>
        <p:spPr>
          <a:xfrm flipH="1">
            <a:off x="2710975" y="3093963"/>
            <a:ext cx="789900" cy="3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2" name="Google Shape;272;p27"/>
          <p:cNvCxnSpPr>
            <a:stCxn id="262" idx="0"/>
            <a:endCxn id="257" idx="2"/>
          </p:cNvCxnSpPr>
          <p:nvPr/>
        </p:nvCxnSpPr>
        <p:spPr>
          <a:xfrm rot="10800000">
            <a:off x="3501000" y="3094075"/>
            <a:ext cx="655800" cy="3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3" name="Google Shape;273;p27"/>
          <p:cNvCxnSpPr>
            <a:stCxn id="261" idx="0"/>
            <a:endCxn id="257" idx="2"/>
          </p:cNvCxnSpPr>
          <p:nvPr/>
        </p:nvCxnSpPr>
        <p:spPr>
          <a:xfrm rot="10800000">
            <a:off x="3500950" y="3094063"/>
            <a:ext cx="2078100" cy="3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4" name="Google Shape;274;p27"/>
          <p:cNvCxnSpPr>
            <a:stCxn id="263" idx="0"/>
            <a:endCxn id="262" idx="2"/>
          </p:cNvCxnSpPr>
          <p:nvPr/>
        </p:nvCxnSpPr>
        <p:spPr>
          <a:xfrm rot="10800000" flipH="1">
            <a:off x="3076325" y="3939088"/>
            <a:ext cx="1080600" cy="2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5" name="Google Shape;275;p27"/>
          <p:cNvCxnSpPr>
            <a:stCxn id="264" idx="0"/>
            <a:endCxn id="262" idx="2"/>
          </p:cNvCxnSpPr>
          <p:nvPr/>
        </p:nvCxnSpPr>
        <p:spPr>
          <a:xfrm rot="10800000">
            <a:off x="4156800" y="3939088"/>
            <a:ext cx="415200" cy="2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6" name="Google Shape;276;p27"/>
          <p:cNvCxnSpPr>
            <a:stCxn id="265" idx="0"/>
            <a:endCxn id="262" idx="2"/>
          </p:cNvCxnSpPr>
          <p:nvPr/>
        </p:nvCxnSpPr>
        <p:spPr>
          <a:xfrm rot="10800000">
            <a:off x="4156875" y="3939088"/>
            <a:ext cx="1469700" cy="2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Identificador de recursos: URL</a:t>
            </a:r>
            <a:endParaRPr/>
          </a:p>
        </p:txBody>
      </p:sp>
      <p:sp>
        <p:nvSpPr>
          <p:cNvPr id="282" name="Google Shape;282;p28"/>
          <p:cNvSpPr txBox="1">
            <a:spLocks noGrp="1"/>
          </p:cNvSpPr>
          <p:nvPr>
            <p:ph type="body" idx="1"/>
          </p:nvPr>
        </p:nvSpPr>
        <p:spPr>
          <a:xfrm>
            <a:off x="819150" y="1836225"/>
            <a:ext cx="7505700" cy="28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s" sz="1800"/>
              <a:t>URL (</a:t>
            </a:r>
            <a:r>
              <a:rPr lang="es" sz="1800" i="1"/>
              <a:t>Uniform Resource Locator)</a:t>
            </a:r>
            <a:r>
              <a:rPr lang="es" sz="1800"/>
              <a:t>: estándar del consorcio W3C que establece el formato de las cadenas de caracteres que se usan para identificar recursos en Internet.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https://es.wikipedia.org/wiki/Cliente-servidor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protocolo://servidor[:puerto][/rutadelrecurso][?argumentos]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ftp://ftp.download.com/software/prog.exe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https://www.google.com/search?q=servidor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 de contenidos</a:t>
            </a:r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Internet y la </a:t>
            </a:r>
            <a:r>
              <a:rPr lang="es" sz="1800" i="1"/>
              <a:t>World Wide Web</a:t>
            </a:r>
            <a:endParaRPr sz="1800" i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¿Dónde están las cosas?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Comunicación Cliente/Servidor mediante HTTP en la WWW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s" sz="1800">
                <a:solidFill>
                  <a:srgbClr val="CCCCCC"/>
                </a:solidFill>
              </a:rPr>
              <a:t>Apache</a:t>
            </a:r>
            <a:endParaRPr sz="1800">
              <a:solidFill>
                <a:srgbClr val="CCCCCC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</a:pPr>
            <a:r>
              <a:rPr lang="es" sz="1800">
                <a:solidFill>
                  <a:srgbClr val="CCCCCC"/>
                </a:solidFill>
              </a:rPr>
              <a:t>Servidores web</a:t>
            </a:r>
            <a:endParaRPr sz="1800">
              <a:solidFill>
                <a:srgbClr val="CCCCCC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</a:pPr>
            <a:r>
              <a:rPr lang="es" sz="1800">
                <a:solidFill>
                  <a:srgbClr val="CCCCCC"/>
                </a:solidFill>
              </a:rPr>
              <a:t>Características generales de Apache</a:t>
            </a:r>
            <a:endParaRPr sz="1800">
              <a:solidFill>
                <a:srgbClr val="CCCCCC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</a:pPr>
            <a:r>
              <a:rPr lang="es" sz="1800">
                <a:solidFill>
                  <a:srgbClr val="CCCCCC"/>
                </a:solidFill>
              </a:rPr>
              <a:t>Documentación</a:t>
            </a:r>
            <a:endParaRPr sz="1800">
              <a:solidFill>
                <a:srgbClr val="CCCCCC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</a:pPr>
            <a:r>
              <a:rPr lang="es" sz="1800">
                <a:solidFill>
                  <a:srgbClr val="CCCCCC"/>
                </a:solidFill>
              </a:rPr>
              <a:t>Descarga, compilación e instalación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WWW (World Wide Web)</a:t>
            </a:r>
            <a:endParaRPr/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1"/>
          </p:nvPr>
        </p:nvSpPr>
        <p:spPr>
          <a:xfrm>
            <a:off x="819150" y="1836225"/>
            <a:ext cx="7505700" cy="28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s" sz="1800" dirty="0"/>
              <a:t>Red informática mundial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 dirty="0"/>
              <a:t>Usa hipertexto o hipermedios enlazados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 dirty="0"/>
              <a:t>Accesibles a través de Internet</a:t>
            </a:r>
            <a:endParaRPr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s" sz="1800" dirty="0"/>
              <a:t>Con un navegador web, se visualiza sitios web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 dirty="0"/>
              <a:t>Texto, imágenes, vídeos u otros contenidos multimedia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 dirty="0"/>
              <a:t>Navega a través de ella usando hiperenlaces</a:t>
            </a:r>
            <a:endParaRPr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/>
              <a:t>Creada por Tim Berners-Lee en 1982</a:t>
            </a:r>
            <a:endParaRPr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se programa en la web?</a:t>
            </a:r>
            <a:endParaRPr/>
          </a:p>
        </p:txBody>
      </p:sp>
      <p:pic>
        <p:nvPicPr>
          <p:cNvPr id="305" name="Google Shape;3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75" y="1620825"/>
            <a:ext cx="4261605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405" y="1721244"/>
            <a:ext cx="3979920" cy="283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896" y="1200808"/>
            <a:ext cx="2625400" cy="29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/>
          <p:nvPr/>
        </p:nvSpPr>
        <p:spPr>
          <a:xfrm>
            <a:off x="5545325" y="4107215"/>
            <a:ext cx="493800" cy="5019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1"/>
          <p:cNvSpPr txBox="1"/>
          <p:nvPr/>
        </p:nvSpPr>
        <p:spPr>
          <a:xfrm>
            <a:off x="3565479" y="3755081"/>
            <a:ext cx="2145617" cy="100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latin typeface="Calibri"/>
                <a:ea typeface="Calibri"/>
                <a:cs typeface="Calibri"/>
                <a:sym typeface="Calibri"/>
              </a:rPr>
              <a:t>HTML, XHTML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5685675" y="3767721"/>
            <a:ext cx="1837760" cy="9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latin typeface="Calibri"/>
                <a:ea typeface="Calibri"/>
                <a:cs typeface="Calibri"/>
                <a:sym typeface="Calibri"/>
              </a:rPr>
              <a:t>FORMA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latin typeface="Calibri"/>
                <a:ea typeface="Calibri"/>
                <a:cs typeface="Calibri"/>
                <a:sym typeface="Calibri"/>
              </a:rPr>
              <a:t>CSS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17F142C-C550-EB49-96C2-1646F6E7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670716"/>
            <a:ext cx="4538436" cy="38020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 HTTP</a:t>
            </a:r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Protocolo de Transferencia de Hipertexto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Método más común de intercambio de información en Internet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RFC 1945 (1996) y RFC 2616 (1999)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Existe una versión segura: HTTPs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Actualmente, se usa para transferir texto, imágenes, videos, etc.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 HTTP: Comunicación</a:t>
            </a:r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Especificado en el RFC 2616. El contenido de los mensajes son líneas de texto, que contienen órdenes y parámetros con la sintaxis definida.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Transacciones independientes: cada una es una comunicación distinta.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Existen dos tipos de mensajes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Petición (</a:t>
            </a:r>
            <a:r>
              <a:rPr lang="es" sz="1800" i="1"/>
              <a:t>request</a:t>
            </a:r>
            <a:r>
              <a:rPr lang="es" sz="1800"/>
              <a:t>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Respuesta (</a:t>
            </a:r>
            <a:r>
              <a:rPr lang="es" sz="1800" i="1"/>
              <a:t>response</a:t>
            </a:r>
            <a:r>
              <a:rPr lang="es" sz="1800"/>
              <a:t>)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 HTTP: </a:t>
            </a:r>
            <a:r>
              <a:rPr lang="es" i="1"/>
              <a:t>request</a:t>
            </a:r>
            <a:endParaRPr i="1"/>
          </a:p>
        </p:txBody>
      </p:sp>
      <p:sp>
        <p:nvSpPr>
          <p:cNvPr id="340" name="Google Shape;340;p36"/>
          <p:cNvSpPr txBox="1">
            <a:spLocks noGrp="1"/>
          </p:cNvSpPr>
          <p:nvPr>
            <p:ph type="body" idx="1"/>
          </p:nvPr>
        </p:nvSpPr>
        <p:spPr>
          <a:xfrm>
            <a:off x="2422288" y="1513150"/>
            <a:ext cx="43452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000"/>
              <a:t>GET /index.html HTTP/1.0</a:t>
            </a:r>
            <a:endParaRPr sz="3000"/>
          </a:p>
        </p:txBody>
      </p:sp>
      <p:sp>
        <p:nvSpPr>
          <p:cNvPr id="341" name="Google Shape;341;p36"/>
          <p:cNvSpPr/>
          <p:nvPr/>
        </p:nvSpPr>
        <p:spPr>
          <a:xfrm>
            <a:off x="2755113" y="2140775"/>
            <a:ext cx="213900" cy="255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6"/>
          <p:cNvSpPr/>
          <p:nvPr/>
        </p:nvSpPr>
        <p:spPr>
          <a:xfrm>
            <a:off x="4076113" y="2140775"/>
            <a:ext cx="213900" cy="255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6"/>
          <p:cNvSpPr/>
          <p:nvPr/>
        </p:nvSpPr>
        <p:spPr>
          <a:xfrm>
            <a:off x="5586388" y="2140775"/>
            <a:ext cx="213900" cy="255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2376513" y="2494650"/>
            <a:ext cx="9711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Método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3697513" y="2494650"/>
            <a:ext cx="9711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URI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5207788" y="2494650"/>
            <a:ext cx="9711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Versión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36"/>
          <p:cNvGrpSpPr/>
          <p:nvPr/>
        </p:nvGrpSpPr>
        <p:grpSpPr>
          <a:xfrm>
            <a:off x="1242675" y="3202675"/>
            <a:ext cx="1333200" cy="1678800"/>
            <a:chOff x="1242675" y="3202675"/>
            <a:chExt cx="1333200" cy="1678800"/>
          </a:xfrm>
        </p:grpSpPr>
        <p:sp>
          <p:nvSpPr>
            <p:cNvPr id="348" name="Google Shape;348;p36"/>
            <p:cNvSpPr/>
            <p:nvPr/>
          </p:nvSpPr>
          <p:spPr>
            <a:xfrm>
              <a:off x="1588300" y="3301450"/>
              <a:ext cx="609000" cy="370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GET</a:t>
              </a: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1528750" y="3811675"/>
              <a:ext cx="728100" cy="370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HEAD</a:t>
              </a: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1528750" y="4321900"/>
              <a:ext cx="728100" cy="370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POST</a:t>
              </a: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1242675" y="3202675"/>
              <a:ext cx="1333200" cy="167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6"/>
          <p:cNvGrpSpPr/>
          <p:nvPr/>
        </p:nvGrpSpPr>
        <p:grpSpPr>
          <a:xfrm>
            <a:off x="2946125" y="3202550"/>
            <a:ext cx="1333200" cy="1678800"/>
            <a:chOff x="2946125" y="3202550"/>
            <a:chExt cx="1333200" cy="1678800"/>
          </a:xfrm>
        </p:grpSpPr>
        <p:sp>
          <p:nvSpPr>
            <p:cNvPr id="353" name="Google Shape;353;p36"/>
            <p:cNvSpPr/>
            <p:nvPr/>
          </p:nvSpPr>
          <p:spPr>
            <a:xfrm>
              <a:off x="3291750" y="3301450"/>
              <a:ext cx="609000" cy="370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PUT</a:t>
              </a: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3107525" y="3811675"/>
              <a:ext cx="1077600" cy="370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OPTIONS</a:t>
              </a: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3176700" y="4321900"/>
              <a:ext cx="952800" cy="370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DELETE</a:t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2946125" y="3202550"/>
              <a:ext cx="1333200" cy="167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7" name="Google Shape;357;p36"/>
          <p:cNvCxnSpPr>
            <a:stCxn id="344" idx="2"/>
            <a:endCxn id="351" idx="0"/>
          </p:cNvCxnSpPr>
          <p:nvPr/>
        </p:nvCxnSpPr>
        <p:spPr>
          <a:xfrm flipH="1">
            <a:off x="1909263" y="3047550"/>
            <a:ext cx="952800" cy="15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36"/>
          <p:cNvCxnSpPr>
            <a:stCxn id="344" idx="2"/>
            <a:endCxn id="356" idx="0"/>
          </p:cNvCxnSpPr>
          <p:nvPr/>
        </p:nvCxnSpPr>
        <p:spPr>
          <a:xfrm>
            <a:off x="2862063" y="3047550"/>
            <a:ext cx="750600" cy="15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36"/>
          <p:cNvSpPr/>
          <p:nvPr/>
        </p:nvSpPr>
        <p:spPr>
          <a:xfrm>
            <a:off x="5207800" y="3450650"/>
            <a:ext cx="971100" cy="37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HTTP/1.0</a:t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5207800" y="3965725"/>
            <a:ext cx="971100" cy="37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HTTP/1.1</a:t>
            </a:r>
            <a:endParaRPr/>
          </a:p>
        </p:txBody>
      </p:sp>
      <p:cxnSp>
        <p:nvCxnSpPr>
          <p:cNvPr id="361" name="Google Shape;361;p36"/>
          <p:cNvCxnSpPr>
            <a:stCxn id="346" idx="2"/>
            <a:endCxn id="359" idx="0"/>
          </p:cNvCxnSpPr>
          <p:nvPr/>
        </p:nvCxnSpPr>
        <p:spPr>
          <a:xfrm>
            <a:off x="5693338" y="3047550"/>
            <a:ext cx="0" cy="4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teóricos</a:t>
            </a:r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Entender el funcionamiento de la </a:t>
            </a:r>
            <a:r>
              <a:rPr lang="es" sz="1800" i="1"/>
              <a:t>World Wide Web</a:t>
            </a:r>
            <a:endParaRPr sz="1800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Enumerar los protocolos que intervienen en la comunicación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Aprender el formato de los mensajes en el protocolo HTTP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Distinguir los extremos de la comunicación mediante HTTP, cliente (navegador) y servidor (servidor web), y sus funciones.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Justificar el uso de Apache como servidor Web.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 HTTP: </a:t>
            </a:r>
            <a:r>
              <a:rPr lang="es" i="1"/>
              <a:t>response</a:t>
            </a:r>
            <a:endParaRPr i="1"/>
          </a:p>
        </p:txBody>
      </p:sp>
      <p:sp>
        <p:nvSpPr>
          <p:cNvPr id="367" name="Google Shape;367;p37"/>
          <p:cNvSpPr txBox="1">
            <a:spLocks noGrp="1"/>
          </p:cNvSpPr>
          <p:nvPr>
            <p:ph type="body" idx="1"/>
          </p:nvPr>
        </p:nvSpPr>
        <p:spPr>
          <a:xfrm>
            <a:off x="1826975" y="1513150"/>
            <a:ext cx="55551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000"/>
              <a:t>HTTP/1.1 405 Method not Allowed</a:t>
            </a:r>
            <a:endParaRPr sz="3000"/>
          </a:p>
        </p:txBody>
      </p:sp>
      <p:sp>
        <p:nvSpPr>
          <p:cNvPr id="368" name="Google Shape;368;p37"/>
          <p:cNvSpPr/>
          <p:nvPr/>
        </p:nvSpPr>
        <p:spPr>
          <a:xfrm>
            <a:off x="2565838" y="2118363"/>
            <a:ext cx="213900" cy="255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3590563" y="2118363"/>
            <a:ext cx="213900" cy="255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5323038" y="2118363"/>
            <a:ext cx="213900" cy="255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7"/>
          <p:cNvSpPr txBox="1"/>
          <p:nvPr/>
        </p:nvSpPr>
        <p:spPr>
          <a:xfrm>
            <a:off x="2187238" y="2472238"/>
            <a:ext cx="9711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Versión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3211963" y="2472238"/>
            <a:ext cx="9711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Código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7"/>
          <p:cNvSpPr txBox="1"/>
          <p:nvPr/>
        </p:nvSpPr>
        <p:spPr>
          <a:xfrm>
            <a:off x="4426025" y="2472250"/>
            <a:ext cx="21495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Mensaje informativo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7"/>
          <p:cNvSpPr txBox="1"/>
          <p:nvPr/>
        </p:nvSpPr>
        <p:spPr>
          <a:xfrm>
            <a:off x="1216219" y="3283021"/>
            <a:ext cx="6363300" cy="14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Códigos 1xx: informativos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Códigos 2xx: éxito de la solicitud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Códigos 3xx: redireccionar solicitud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Códigos 4xx: error generado por el cliente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Códigos 5xx: error generado por el servidor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37"/>
          <p:cNvCxnSpPr>
            <a:stCxn id="372" idx="2"/>
          </p:cNvCxnSpPr>
          <p:nvPr/>
        </p:nvCxnSpPr>
        <p:spPr>
          <a:xfrm flipH="1">
            <a:off x="3045013" y="3025138"/>
            <a:ext cx="652500" cy="20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 de contenidos</a:t>
            </a:r>
            <a:endParaRPr/>
          </a:p>
        </p:txBody>
      </p:sp>
      <p:sp>
        <p:nvSpPr>
          <p:cNvPr id="381" name="Google Shape;381;p3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s" sz="1800">
                <a:solidFill>
                  <a:srgbClr val="D9D9D9"/>
                </a:solidFill>
              </a:rPr>
              <a:t>Internet y la </a:t>
            </a:r>
            <a:r>
              <a:rPr lang="es" sz="1800" i="1">
                <a:solidFill>
                  <a:srgbClr val="D9D9D9"/>
                </a:solidFill>
              </a:rPr>
              <a:t>World Wide Web</a:t>
            </a:r>
            <a:endParaRPr sz="1800" i="1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¿Dónde están las cosas?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Comunicación Cliente/Servidor mediante HTTP en la WWW</a:t>
            </a:r>
            <a:endParaRPr sz="1800">
              <a:solidFill>
                <a:srgbClr val="D9D9D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Apache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Servidores web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Características generales de Apache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Documentación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Descarga, compilación e instalación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819150" y="5740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Comparativa de servidores web</a:t>
            </a:r>
            <a:endParaRPr/>
          </a:p>
        </p:txBody>
      </p:sp>
      <p:sp>
        <p:nvSpPr>
          <p:cNvPr id="387" name="Google Shape;387;p39"/>
          <p:cNvSpPr txBox="1">
            <a:spLocks noGrp="1"/>
          </p:cNvSpPr>
          <p:nvPr>
            <p:ph type="body" idx="1"/>
          </p:nvPr>
        </p:nvSpPr>
        <p:spPr>
          <a:xfrm>
            <a:off x="852075" y="4478275"/>
            <a:ext cx="750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Fuente: </a:t>
            </a:r>
            <a:r>
              <a:rPr lang="es" u="sng" dirty="0">
                <a:solidFill>
                  <a:schemeClr val="hlink"/>
                </a:solidFill>
                <a:hlinkClick r:id="rId3"/>
              </a:rPr>
              <a:t>https://news.netcraft.com/archives/category/web-server-survey/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88" name="Google Shape;3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213" y="1466175"/>
            <a:ext cx="681037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>
            <a:spLocks noGrp="1"/>
          </p:cNvSpPr>
          <p:nvPr>
            <p:ph type="title"/>
          </p:nvPr>
        </p:nvSpPr>
        <p:spPr>
          <a:xfrm>
            <a:off x="819150" y="5653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Comparativa de servidores web</a:t>
            </a:r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body" idx="1"/>
          </p:nvPr>
        </p:nvSpPr>
        <p:spPr>
          <a:xfrm>
            <a:off x="819150" y="1174875"/>
            <a:ext cx="75057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 dirty="0"/>
              <a:t>NCSA HTTPd:</a:t>
            </a:r>
            <a:r>
              <a:rPr lang="es" sz="1800" dirty="0"/>
              <a:t> pionero y gratuito. </a:t>
            </a:r>
            <a:r>
              <a:rPr lang="es" sz="1800" dirty="0">
                <a:solidFill>
                  <a:srgbClr val="FF0000"/>
                </a:solidFill>
              </a:rPr>
              <a:t>Actualmente en desuso.</a:t>
            </a:r>
            <a:endParaRPr sz="1800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 dirty="0"/>
              <a:t>Apache:</a:t>
            </a:r>
            <a:r>
              <a:rPr lang="es" sz="1800" dirty="0"/>
              <a:t> basado en el anterior, es uno de los más usados. Dispone de módulos que amplían su funcionalidad.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 dirty="0"/>
              <a:t>lighttp:</a:t>
            </a:r>
            <a:r>
              <a:rPr lang="es" sz="1800" dirty="0"/>
              <a:t> optimizado para eficiencia. Se usa en sitios como Youtube o Wikipedia.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 dirty="0"/>
              <a:t>nginx:</a:t>
            </a:r>
            <a:r>
              <a:rPr lang="es" sz="1800" dirty="0"/>
              <a:t> </a:t>
            </a:r>
            <a:r>
              <a:rPr lang="es" sz="1800" dirty="0">
                <a:solidFill>
                  <a:srgbClr val="FF0000"/>
                </a:solidFill>
              </a:rPr>
              <a:t>menos funcional</a:t>
            </a:r>
            <a:r>
              <a:rPr lang="es" sz="1800" dirty="0"/>
              <a:t>, pero muy eficiente para servir páginas estáticas. Se usa en Netflix, GitHub, Sourceforge y partes de Facebook.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 dirty="0"/>
              <a:t>Cherokee:</a:t>
            </a:r>
            <a:r>
              <a:rPr lang="es" sz="1800" dirty="0"/>
              <a:t> otro servidor bastante eficiente, multi-plataforma y con un panel de administración muy cómodo.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 dirty="0"/>
              <a:t>Internet Information Server:</a:t>
            </a:r>
            <a:r>
              <a:rPr lang="es" sz="1800" dirty="0"/>
              <a:t> desarrollado por Microsoft para sistemas </a:t>
            </a:r>
            <a:r>
              <a:rPr lang="es" sz="1800" dirty="0">
                <a:solidFill>
                  <a:srgbClr val="FF0000"/>
                </a:solidFill>
              </a:rPr>
              <a:t>Windows Server.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395" name="Google Shape;395;p40"/>
          <p:cNvSpPr txBox="1">
            <a:spLocks noGrp="1"/>
          </p:cNvSpPr>
          <p:nvPr>
            <p:ph type="body" idx="1"/>
          </p:nvPr>
        </p:nvSpPr>
        <p:spPr>
          <a:xfrm>
            <a:off x="819150" y="4573575"/>
            <a:ext cx="750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https://en.wikipedia.org/wiki/Comparison_of_web_server_software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 de contenidos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s" sz="1800">
                <a:solidFill>
                  <a:srgbClr val="D9D9D9"/>
                </a:solidFill>
              </a:rPr>
              <a:t>Internet y la </a:t>
            </a:r>
            <a:r>
              <a:rPr lang="es" sz="1800" i="1">
                <a:solidFill>
                  <a:srgbClr val="D9D9D9"/>
                </a:solidFill>
              </a:rPr>
              <a:t>World Wide Web</a:t>
            </a:r>
            <a:endParaRPr sz="1800" i="1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¿Dónde están las cosas?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Comunicación Cliente/Servidor mediante HTTP en la WWW</a:t>
            </a:r>
            <a:endParaRPr sz="1800">
              <a:solidFill>
                <a:srgbClr val="D9D9D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Apache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Servidores web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" sz="1800">
                <a:solidFill>
                  <a:srgbClr val="000000"/>
                </a:solidFill>
              </a:rPr>
              <a:t>Características generales de Apache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Documentación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Descarga, compilación e instalación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 generales de Apache</a:t>
            </a:r>
            <a:endParaRPr/>
          </a:p>
        </p:txBody>
      </p:sp>
      <p:sp>
        <p:nvSpPr>
          <p:cNvPr id="407" name="Google Shape;407;p42"/>
          <p:cNvSpPr txBox="1">
            <a:spLocks noGrp="1"/>
          </p:cNvSpPr>
          <p:nvPr>
            <p:ph type="body" idx="1"/>
          </p:nvPr>
        </p:nvSpPr>
        <p:spPr>
          <a:xfrm>
            <a:off x="819150" y="1496175"/>
            <a:ext cx="7505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s" sz="1800"/>
              <a:t>Servidor web HTTP de código abierto, que implementa el protocolo HTTP/1.12 y la noción de sitio virtual.</a:t>
            </a:r>
            <a:endParaRPr sz="1800"/>
          </a:p>
        </p:txBody>
      </p:sp>
      <p:sp>
        <p:nvSpPr>
          <p:cNvPr id="408" name="Google Shape;408;p42"/>
          <p:cNvSpPr txBox="1"/>
          <p:nvPr/>
        </p:nvSpPr>
        <p:spPr>
          <a:xfrm>
            <a:off x="3884375" y="2276475"/>
            <a:ext cx="987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VENTAJAS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1000198" y="2596600"/>
            <a:ext cx="8763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Modular</a:t>
            </a:r>
            <a:endParaRPr sz="1200"/>
          </a:p>
        </p:txBody>
      </p:sp>
      <p:pic>
        <p:nvPicPr>
          <p:cNvPr id="410" name="Google Shape;4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50" y="2946200"/>
            <a:ext cx="1437276" cy="1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188" y="3016300"/>
            <a:ext cx="1648552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2"/>
          <p:cNvSpPr txBox="1"/>
          <p:nvPr/>
        </p:nvSpPr>
        <p:spPr>
          <a:xfrm>
            <a:off x="2441913" y="2596600"/>
            <a:ext cx="1135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Software Libre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7725" y="3016312"/>
            <a:ext cx="158582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2"/>
          <p:cNvSpPr txBox="1"/>
          <p:nvPr/>
        </p:nvSpPr>
        <p:spPr>
          <a:xfrm>
            <a:off x="4143151" y="2596600"/>
            <a:ext cx="12504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Multiplataforma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2525" y="3016312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1500" y="3016300"/>
            <a:ext cx="1578689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2"/>
          <p:cNvSpPr txBox="1"/>
          <p:nvPr/>
        </p:nvSpPr>
        <p:spPr>
          <a:xfrm>
            <a:off x="5741100" y="2596600"/>
            <a:ext cx="987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Extensible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2"/>
          <p:cNvSpPr txBox="1"/>
          <p:nvPr/>
        </p:nvSpPr>
        <p:spPr>
          <a:xfrm>
            <a:off x="7339050" y="2596600"/>
            <a:ext cx="987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Muy usado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506275" y="4456300"/>
            <a:ext cx="68328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DESVENTAJAS: Algunos le acusan de no ser eficiente, arquitectura del código obsoleta, etc.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title"/>
          </p:nvPr>
        </p:nvSpPr>
        <p:spPr>
          <a:xfrm>
            <a:off x="819150" y="5159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Extensibilidad: módulos</a:t>
            </a:r>
            <a:endParaRPr/>
          </a:p>
        </p:txBody>
      </p:sp>
      <p:sp>
        <p:nvSpPr>
          <p:cNvPr id="425" name="Google Shape;425;p43"/>
          <p:cNvSpPr txBox="1">
            <a:spLocks noGrp="1"/>
          </p:cNvSpPr>
          <p:nvPr>
            <p:ph type="body" idx="1"/>
          </p:nvPr>
        </p:nvSpPr>
        <p:spPr>
          <a:xfrm>
            <a:off x="819150" y="12736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/>
              <a:t>mod ssl</a:t>
            </a:r>
            <a:r>
              <a:rPr lang="es" sz="1800"/>
              <a:t> - Comunicaciones Seguras vı́a TLS.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/>
              <a:t>mod rewrite</a:t>
            </a:r>
            <a:r>
              <a:rPr lang="es" sz="1800"/>
              <a:t> - reescritura de direcciones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/>
              <a:t>mod deflate</a:t>
            </a:r>
            <a:r>
              <a:rPr lang="es" sz="1800"/>
              <a:t> - Compresión transparente con el algoritmo </a:t>
            </a:r>
            <a:r>
              <a:rPr lang="es" sz="1800" i="1"/>
              <a:t>deflate</a:t>
            </a:r>
            <a:r>
              <a:rPr lang="es" sz="1800"/>
              <a:t> del contenido enviado al cliente.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/>
              <a:t>mod auth ldap</a:t>
            </a:r>
            <a:r>
              <a:rPr lang="es" sz="1800"/>
              <a:t> - Permite autentificar usuarios contra un servidor LDAP.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/>
              <a:t>mod cband</a:t>
            </a:r>
            <a:r>
              <a:rPr lang="es" sz="1800"/>
              <a:t> - Control de tráfico y limitador de ancho de banda.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/>
              <a:t>mod perl</a:t>
            </a:r>
            <a:r>
              <a:rPr lang="es" sz="1800"/>
              <a:t> - Páginas dinámicas en Perl.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/>
              <a:t>mod php</a:t>
            </a:r>
            <a:r>
              <a:rPr lang="es" sz="1800"/>
              <a:t> - Páginas dinámicas en PHP.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/>
              <a:t>mod python</a:t>
            </a:r>
            <a:r>
              <a:rPr lang="es" sz="1800"/>
              <a:t> - Páginas dinámicas en Python.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/>
              <a:t>mod ruby</a:t>
            </a:r>
            <a:r>
              <a:rPr lang="es" sz="1800"/>
              <a:t> - Páginas dinámicas en Ruby.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b="1"/>
              <a:t>etc</a:t>
            </a:r>
            <a:endParaRPr sz="18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El servidor Apache: XAMPP</a:t>
            </a:r>
            <a:endParaRPr dirty="0"/>
          </a:p>
        </p:txBody>
      </p:sp>
      <p:pic>
        <p:nvPicPr>
          <p:cNvPr id="432" name="Google Shape;4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974" y="2151688"/>
            <a:ext cx="2485225" cy="15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473" y="2263851"/>
            <a:ext cx="1837975" cy="18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722" y="2222738"/>
            <a:ext cx="1258825" cy="1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4"/>
          <p:cNvSpPr txBox="1"/>
          <p:nvPr/>
        </p:nvSpPr>
        <p:spPr>
          <a:xfrm>
            <a:off x="1715775" y="1669838"/>
            <a:ext cx="9741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pache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4339824" y="1619069"/>
            <a:ext cx="9741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ySQL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4"/>
          <p:cNvSpPr txBox="1"/>
          <p:nvPr/>
        </p:nvSpPr>
        <p:spPr>
          <a:xfrm>
            <a:off x="6653722" y="1607732"/>
            <a:ext cx="12315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HP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 de contenidos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s" sz="1800" dirty="0">
                <a:solidFill>
                  <a:srgbClr val="D9D9D9"/>
                </a:solidFill>
              </a:rPr>
              <a:t>Internet y la </a:t>
            </a:r>
            <a:r>
              <a:rPr lang="es" sz="1800" i="1" dirty="0">
                <a:solidFill>
                  <a:srgbClr val="D9D9D9"/>
                </a:solidFill>
              </a:rPr>
              <a:t>World Wide Web</a:t>
            </a:r>
            <a:endParaRPr sz="1800" i="1" dirty="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 dirty="0">
                <a:solidFill>
                  <a:srgbClr val="D9D9D9"/>
                </a:solidFill>
              </a:rPr>
              <a:t>¿Dónde están las cosas?</a:t>
            </a:r>
            <a:endParaRPr sz="1800" dirty="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 dirty="0">
                <a:solidFill>
                  <a:srgbClr val="D9D9D9"/>
                </a:solidFill>
              </a:rPr>
              <a:t>Comunicación Cliente/Servidor mediante HTTP en la WWW</a:t>
            </a:r>
            <a:endParaRPr sz="1800" dirty="0">
              <a:solidFill>
                <a:srgbClr val="D9D9D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/>
              <a:t>Apache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 dirty="0">
                <a:solidFill>
                  <a:srgbClr val="D9D9D9"/>
                </a:solidFill>
              </a:rPr>
              <a:t>Servidores web</a:t>
            </a:r>
            <a:endParaRPr sz="1800" dirty="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 dirty="0">
                <a:solidFill>
                  <a:srgbClr val="D9D9D9"/>
                </a:solidFill>
              </a:rPr>
              <a:t>Características generales de Apache</a:t>
            </a:r>
            <a:endParaRPr sz="1800" dirty="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" sz="1800" dirty="0">
                <a:solidFill>
                  <a:srgbClr val="000000"/>
                </a:solidFill>
              </a:rPr>
              <a:t>Documentación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 dirty="0">
                <a:solidFill>
                  <a:srgbClr val="D9D9D9"/>
                </a:solidFill>
              </a:rPr>
              <a:t>Descarga, compilación e instalación</a:t>
            </a:r>
            <a:endParaRPr sz="18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819150" y="4847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servidor Apache: Documentación</a:t>
            </a:r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body" idx="1"/>
          </p:nvPr>
        </p:nvSpPr>
        <p:spPr>
          <a:xfrm>
            <a:off x="819150" y="1069000"/>
            <a:ext cx="7566900" cy="3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Versión 2.4 de la documentación del Servidor de HTTP Apache: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http://httpd.apache.org/docs/2.4/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El Servidor Apache y Programas de Soporte: </a:t>
            </a:r>
            <a:r>
              <a:rPr lang="es" sz="1800" u="sng">
                <a:solidFill>
                  <a:schemeClr val="hlink"/>
                </a:solidFill>
                <a:hlinkClick r:id="rId4"/>
              </a:rPr>
              <a:t>http://httpd.apache.org/docs/2.4/programs/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Ficheros de configuración: </a:t>
            </a:r>
            <a:r>
              <a:rPr lang="es" sz="1800" u="sng">
                <a:solidFill>
                  <a:schemeClr val="hlink"/>
                </a:solidFill>
                <a:hlinkClick r:id="rId5"/>
              </a:rPr>
              <a:t>http://httpd.apache.org/docs/2.4/configuring.html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Puertos y direcciones de escucha: </a:t>
            </a:r>
            <a:r>
              <a:rPr lang="es" sz="1800" u="sng">
                <a:solidFill>
                  <a:schemeClr val="hlink"/>
                </a:solidFill>
                <a:hlinkClick r:id="rId6"/>
              </a:rPr>
              <a:t>http://httpd.apache.org/docs/2.4/bind.html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Iniciar y Parar el servidor Apache: </a:t>
            </a:r>
            <a:r>
              <a:rPr lang="es" sz="1800" u="sng">
                <a:solidFill>
                  <a:schemeClr val="hlink"/>
                </a:solidFill>
                <a:hlinkClick r:id="rId7"/>
              </a:rPr>
              <a:t>http://httpd.apache.org/docs/2.4/stopping.html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prácticos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Instalar un servidor web Apache</a:t>
            </a:r>
            <a:endParaRPr sz="1800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Configurar Apache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Buscar y consultar información para realizar tareas de administración asociados al servidor web Apache.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Establecer restricciones de acceso (protección por contraseña, filtrado por IP) en determinadas carpetas de un servidor web Apache.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>
            <a:spLocks noGrp="1"/>
          </p:cNvSpPr>
          <p:nvPr>
            <p:ph type="title"/>
          </p:nvPr>
        </p:nvSpPr>
        <p:spPr>
          <a:xfrm>
            <a:off x="819150" y="4847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servidor Apache: Documentación</a:t>
            </a:r>
            <a:endParaRPr/>
          </a:p>
        </p:txBody>
      </p:sp>
      <p:sp>
        <p:nvSpPr>
          <p:cNvPr id="459" name="Google Shape;459;p47"/>
          <p:cNvSpPr txBox="1">
            <a:spLocks noGrp="1"/>
          </p:cNvSpPr>
          <p:nvPr>
            <p:ph type="body" idx="1"/>
          </p:nvPr>
        </p:nvSpPr>
        <p:spPr>
          <a:xfrm>
            <a:off x="819150" y="1069000"/>
            <a:ext cx="7566900" cy="3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Índice de directivas de configuración: </a:t>
            </a:r>
            <a:r>
              <a:rPr lang="es" sz="1800" u="sng">
                <a:solidFill>
                  <a:schemeClr val="accent5"/>
                </a:solidFill>
                <a:hlinkClick r:id="rId3"/>
              </a:rPr>
              <a:t>http://httpd.apache.org/docs/2.4/mod/directives.html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Índice de Módulos: </a:t>
            </a:r>
            <a:r>
              <a:rPr lang="es" sz="1800" u="sng">
                <a:solidFill>
                  <a:schemeClr val="hlink"/>
                </a:solidFill>
                <a:hlinkClick r:id="rId4"/>
              </a:rPr>
              <a:t>http://httpd.apache.org/docs/2.4/mod/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Secciones de Configuración: </a:t>
            </a:r>
            <a:r>
              <a:rPr lang="es" sz="1800" u="sng">
                <a:solidFill>
                  <a:schemeClr val="hlink"/>
                </a:solidFill>
                <a:hlinkClick r:id="rId5"/>
              </a:rPr>
              <a:t>http://httpd.apache.org/docs/2.4/sections.html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Mapear URLs a partes del sistema de ficheros: </a:t>
            </a:r>
            <a:r>
              <a:rPr lang="es" sz="1800" u="sng">
                <a:solidFill>
                  <a:schemeClr val="hlink"/>
                </a:solidFill>
                <a:hlinkClick r:id="rId6"/>
              </a:rPr>
              <a:t>http://httpd.apache.org/docs/2.4/urlmapping.html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Virtual hosts: </a:t>
            </a:r>
            <a:r>
              <a:rPr lang="es" sz="1800" u="sng">
                <a:solidFill>
                  <a:schemeClr val="hlink"/>
                </a:solidFill>
                <a:hlinkClick r:id="rId7"/>
              </a:rPr>
              <a:t>http://httpd.apache.org/docs/2.4/vhosts/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.htaccess: </a:t>
            </a:r>
            <a:r>
              <a:rPr lang="es" sz="1800" u="sng">
                <a:solidFill>
                  <a:schemeClr val="hlink"/>
                </a:solidFill>
                <a:hlinkClick r:id="rId8"/>
              </a:rPr>
              <a:t>http://httpd.apache.org/docs/2.4/howto/htaccess.htm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 de contenidos</a:t>
            </a:r>
            <a:endParaRPr/>
          </a:p>
        </p:txBody>
      </p:sp>
      <p:sp>
        <p:nvSpPr>
          <p:cNvPr id="465" name="Google Shape;465;p4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s" sz="1800">
                <a:solidFill>
                  <a:srgbClr val="D9D9D9"/>
                </a:solidFill>
              </a:rPr>
              <a:t>Internet y la </a:t>
            </a:r>
            <a:r>
              <a:rPr lang="es" sz="1800" i="1">
                <a:solidFill>
                  <a:srgbClr val="D9D9D9"/>
                </a:solidFill>
              </a:rPr>
              <a:t>World Wide Web</a:t>
            </a:r>
            <a:endParaRPr sz="1800" i="1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¿Dónde están las cosas?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Comunicación Cliente/Servidor mediante HTTP en la WWW</a:t>
            </a:r>
            <a:endParaRPr sz="1800">
              <a:solidFill>
                <a:srgbClr val="D9D9D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Apache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Servidores web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Características generales de Apache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Documentación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" sz="1800">
                <a:solidFill>
                  <a:srgbClr val="000000"/>
                </a:solidFill>
              </a:rPr>
              <a:t>Descarga, compilación e instalación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375" y="1759325"/>
            <a:ext cx="3038500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Sintetizando...</a:t>
            </a:r>
            <a:endParaRPr/>
          </a:p>
        </p:txBody>
      </p:sp>
      <p:pic>
        <p:nvPicPr>
          <p:cNvPr id="472" name="Google Shape;4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925" y="3456725"/>
            <a:ext cx="954600" cy="95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49"/>
          <p:cNvGrpSpPr/>
          <p:nvPr/>
        </p:nvGrpSpPr>
        <p:grpSpPr>
          <a:xfrm>
            <a:off x="5067700" y="436300"/>
            <a:ext cx="1223350" cy="1674700"/>
            <a:chOff x="5067700" y="436300"/>
            <a:chExt cx="1223350" cy="1674700"/>
          </a:xfrm>
        </p:grpSpPr>
        <p:pic>
          <p:nvPicPr>
            <p:cNvPr id="474" name="Google Shape;474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67700" y="436300"/>
              <a:ext cx="1079249" cy="167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49"/>
            <p:cNvSpPr txBox="1"/>
            <p:nvPr/>
          </p:nvSpPr>
          <p:spPr>
            <a:xfrm rot="-2066249">
              <a:off x="5660748" y="1224680"/>
              <a:ext cx="535803" cy="5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latin typeface="Calibri"/>
                  <a:ea typeface="Calibri"/>
                  <a:cs typeface="Calibri"/>
                  <a:sym typeface="Calibri"/>
                </a:rPr>
                <a:t>DNS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6" name="Google Shape;476;p49"/>
          <p:cNvCxnSpPr/>
          <p:nvPr/>
        </p:nvCxnSpPr>
        <p:spPr>
          <a:xfrm rot="10800000" flipH="1">
            <a:off x="3448200" y="1288275"/>
            <a:ext cx="1486800" cy="18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" name="Google Shape;477;p49"/>
          <p:cNvCxnSpPr/>
          <p:nvPr/>
        </p:nvCxnSpPr>
        <p:spPr>
          <a:xfrm flipH="1">
            <a:off x="3608650" y="1686250"/>
            <a:ext cx="1403100" cy="18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78" name="Google Shape;47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1525" y="2329975"/>
            <a:ext cx="1224000" cy="18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69567">
            <a:off x="7443325" y="2806000"/>
            <a:ext cx="608050" cy="107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49"/>
          <p:cNvCxnSpPr/>
          <p:nvPr/>
        </p:nvCxnSpPr>
        <p:spPr>
          <a:xfrm>
            <a:off x="3846075" y="3734375"/>
            <a:ext cx="2910600" cy="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49"/>
          <p:cNvCxnSpPr/>
          <p:nvPr/>
        </p:nvCxnSpPr>
        <p:spPr>
          <a:xfrm rot="10800000">
            <a:off x="3811075" y="4041375"/>
            <a:ext cx="29178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2" name="Google Shape;482;p49"/>
          <p:cNvSpPr txBox="1"/>
          <p:nvPr/>
        </p:nvSpPr>
        <p:spPr>
          <a:xfrm rot="-3082604">
            <a:off x="3645014" y="1942472"/>
            <a:ext cx="954987" cy="46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Dominio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9"/>
          <p:cNvSpPr txBox="1"/>
          <p:nvPr/>
        </p:nvSpPr>
        <p:spPr>
          <a:xfrm rot="-3082039">
            <a:off x="3986237" y="2349479"/>
            <a:ext cx="1088375" cy="46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Dirección IP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9"/>
          <p:cNvSpPr txBox="1"/>
          <p:nvPr/>
        </p:nvSpPr>
        <p:spPr>
          <a:xfrm>
            <a:off x="4689675" y="3379575"/>
            <a:ext cx="12234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HTTP request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9"/>
          <p:cNvSpPr txBox="1"/>
          <p:nvPr/>
        </p:nvSpPr>
        <p:spPr>
          <a:xfrm>
            <a:off x="4635825" y="3942125"/>
            <a:ext cx="1331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HTTP response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"/>
          <p:cNvSpPr txBox="1">
            <a:spLocks noGrp="1"/>
          </p:cNvSpPr>
          <p:nvPr>
            <p:ph type="title"/>
          </p:nvPr>
        </p:nvSpPr>
        <p:spPr>
          <a:xfrm>
            <a:off x="819150" y="429288"/>
            <a:ext cx="7505700" cy="633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Descarga, compilación e instalación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6C918E-9C7F-F4C9-F0DC-F48318E497B6}"/>
              </a:ext>
            </a:extLst>
          </p:cNvPr>
          <p:cNvSpPr txBox="1"/>
          <p:nvPr/>
        </p:nvSpPr>
        <p:spPr>
          <a:xfrm>
            <a:off x="691240" y="1063083"/>
            <a:ext cx="7505701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La instalación de Apache se hará en una instancia de Ubuntu Desktop que instalaremos en la nube de la UCO </a:t>
            </a:r>
            <a:r>
              <a:rPr lang="es-ES" sz="12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OpenNebula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endParaRPr lang="es-ES" sz="12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6400" algn="l"/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https://vonecloud.ctx.uco.es/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938" algn="l"/>
            <a:endParaRPr lang="es-ES" sz="12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938" algn="l"/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Se hará a través de un </a:t>
            </a:r>
            <a:r>
              <a:rPr lang="es-ES" sz="12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script que se ha subido a Moodle que instala Apache a partir del código fuente proporcionado y mantenido por la Apache Software Foundation ( 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https://dlcdn.apache.org/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  <a:endParaRPr lang="es-ES" sz="12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938" algn="l"/>
            <a:endParaRPr lang="es-ES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938" algn="l"/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Pasos para la instalación:</a:t>
            </a:r>
          </a:p>
          <a:p>
            <a:pPr marL="7938" algn="l"/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- </a:t>
            </a:r>
            <a:r>
              <a:rPr lang="es-E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Nos conectamos a </a:t>
            </a:r>
            <a:r>
              <a:rPr lang="es-ES" sz="1200" dirty="0" err="1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OpenNebula</a:t>
            </a:r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https://vonecloud.ctx.uco.es/</a:t>
            </a:r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</a:p>
          <a:p>
            <a:pPr marL="7938" algn="l"/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- Creamos una instancia basada en la plantilla Ubuntu Desktop</a:t>
            </a:r>
          </a:p>
          <a:p>
            <a:pPr marL="7938" algn="l"/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- Pulsamos en el primer botón de Terminal y se abrirá un Ubuntu que te pide la contraseña: </a:t>
            </a:r>
            <a:r>
              <a:rPr lang="es-ES" sz="1200" dirty="0" err="1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ucocloud</a:t>
            </a:r>
            <a:endParaRPr lang="es-ES" sz="12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938" algn="l"/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- Abrimos Mozilla Firefox y descargamos el script de instalación de Moodle (</a:t>
            </a:r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https://moodle.uco.es/m2324</a:t>
            </a:r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) a la    </a:t>
            </a:r>
          </a:p>
          <a:p>
            <a:pPr marL="7938" algn="l"/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   carpeta raíz de la cuenta</a:t>
            </a:r>
          </a:p>
          <a:p>
            <a:pPr marL="7938" algn="l"/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- Abrimos un terminal Cambiamos el modo del archivo para que se pueda ejecutar:</a:t>
            </a:r>
          </a:p>
          <a:p>
            <a:pPr marL="7938" algn="l"/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s-ES" sz="1200" dirty="0" err="1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chmod</a:t>
            </a:r>
            <a:r>
              <a:rPr lang="es-ES" sz="12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777 </a:t>
            </a:r>
            <a:r>
              <a:rPr lang="es-ES" sz="1200" dirty="0" err="1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nombre_script</a:t>
            </a:r>
            <a:endParaRPr lang="es-ES" sz="12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938" algn="l"/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- Ejecutamos el </a:t>
            </a:r>
            <a:r>
              <a:rPr lang="es-ES" sz="12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script:</a:t>
            </a:r>
            <a:b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       sudo ./</a:t>
            </a:r>
            <a:r>
              <a:rPr lang="es-ES" sz="12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nombre_archivo.sh</a:t>
            </a:r>
            <a:endParaRPr lang="es-ES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s-E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Nota: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si te hace preguntas Yes/No durante la instalación pulsáis siempre en Yes.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"/>
          <p:cNvSpPr txBox="1">
            <a:spLocks noGrp="1"/>
          </p:cNvSpPr>
          <p:nvPr>
            <p:ph type="title"/>
          </p:nvPr>
        </p:nvSpPr>
        <p:spPr>
          <a:xfrm>
            <a:off x="819150" y="429288"/>
            <a:ext cx="7505700" cy="633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Descarga, compilación e instalación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6C918E-9C7F-F4C9-F0DC-F48318E497B6}"/>
              </a:ext>
            </a:extLst>
          </p:cNvPr>
          <p:cNvSpPr txBox="1"/>
          <p:nvPr/>
        </p:nvSpPr>
        <p:spPr>
          <a:xfrm>
            <a:off x="387803" y="1197922"/>
            <a:ext cx="82214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Las bibliotecas APR (Apache Portable </a:t>
            </a:r>
            <a:r>
              <a:rPr lang="es-ES" sz="12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) y APR-</a:t>
            </a:r>
            <a:r>
              <a:rPr lang="es-ES" sz="12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Util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son componentes esenciales en la instalación del servidor Apache. Aquí hay una descripción de su función y utilidad:</a:t>
            </a:r>
          </a:p>
          <a:p>
            <a:pPr algn="l"/>
            <a:endParaRPr lang="es-ES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s-E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Apache Portable </a:t>
            </a:r>
            <a:r>
              <a:rPr lang="es-ES" sz="12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  <a:r>
              <a:rPr lang="es-E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(APR)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APR es una biblioteca de soporte de propósito general utilizada por el servidor Apache y otros proyectos de software de la Apache Software Foundation.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Proporciona una capa de abstracción sobre las diferencias en la implementación de funciones del sistema operativo, lo que permite que el código de Apache sea más portátil entre diferentes plataformas.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Incluye funciones para manejar archivos, sockets, memoria, encriptación, y otras operaciones de bajo nivel de manera consistente en diferentes sistemas operativos.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Mejora el rendimiento y la estabilidad del servidor Apache al proporcionar implementaciones eficientes y confiables de funciones de sistema operativo comunes.</a:t>
            </a:r>
          </a:p>
          <a:p>
            <a:pPr marL="457200" lvl="1" algn="l"/>
            <a:endParaRPr lang="es-ES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s-E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Apache Portable </a:t>
            </a:r>
            <a:r>
              <a:rPr lang="es-ES" sz="12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  <a:r>
              <a:rPr lang="es-E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2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Utilities</a:t>
            </a:r>
            <a:r>
              <a:rPr lang="es-E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(APR-</a:t>
            </a:r>
            <a:r>
              <a:rPr lang="es-ES" sz="12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Util</a:t>
            </a:r>
            <a:r>
              <a:rPr lang="es-E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APR-</a:t>
            </a:r>
            <a:r>
              <a:rPr lang="es-ES" sz="12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Util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es una biblioteca que se basa en APR y proporciona utilidades adicionales para el servidor Apache.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Incluye funciones para manejar bases de datos, codificación de contraseñas, autenticación, compresión, y otras tareas comunes en la operación de un servidor web.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APR-</a:t>
            </a:r>
            <a:r>
              <a:rPr lang="es-ES" sz="12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Util</a:t>
            </a:r>
            <a:r>
              <a:rPr lang="es-E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extiende la funcionalidad de APR y facilita el desarrollo de aplicaciones web complejas con Apache.</a:t>
            </a:r>
          </a:p>
        </p:txBody>
      </p:sp>
    </p:spTree>
    <p:extLst>
      <p:ext uri="{BB962C8B-B14F-4D97-AF65-F5344CB8AC3E}">
        <p14:creationId xmlns:p14="http://schemas.microsoft.com/office/powerpoint/2010/main" val="234411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 de contenidos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819150" y="1680482"/>
            <a:ext cx="7505700" cy="2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/>
              <a:t>Internet y la </a:t>
            </a:r>
            <a:r>
              <a:rPr lang="es" sz="1800" i="1" dirty="0"/>
              <a:t>World Wide Web</a:t>
            </a:r>
            <a:endParaRPr sz="1800" i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 dirty="0"/>
              <a:t>¿Dónde están las cosas?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 dirty="0"/>
              <a:t>Comunicación Cliente/Servidor mediante HTTP en la WWW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/>
              <a:t>Apache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 dirty="0"/>
              <a:t>Servidores web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 dirty="0"/>
              <a:t>Características generales de Apache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 dirty="0"/>
              <a:t>Documentación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 dirty="0"/>
              <a:t>Descarga, compilación e instalación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 de contenidos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Internet y la </a:t>
            </a:r>
            <a:r>
              <a:rPr lang="es" sz="1800" i="1"/>
              <a:t>World Wide Web</a:t>
            </a:r>
            <a:endParaRPr sz="1800" i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¿Dónde están las cosas?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Comunicación Cliente/Servidor mediante HTTP en la WWW</a:t>
            </a:r>
            <a:endParaRPr sz="1800">
              <a:solidFill>
                <a:srgbClr val="D9D9D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s" sz="1800">
                <a:solidFill>
                  <a:srgbClr val="D9D9D9"/>
                </a:solidFill>
              </a:rPr>
              <a:t>Apache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Servidores web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Características generales de Apache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Documentación</a:t>
            </a:r>
            <a:endParaRPr sz="1800">
              <a:solidFill>
                <a:srgbClr val="D9D9D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s" sz="1800">
                <a:solidFill>
                  <a:srgbClr val="D9D9D9"/>
                </a:solidFill>
              </a:rPr>
              <a:t>Descarga, compilación e instalación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Internet con un enfoque descendente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¿Qué pasa cuando escribes una dirección y pulsas intro en el navegador?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	URI (identificador uniforme de recurso)</a:t>
            </a:r>
            <a:endParaRPr sz="18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196" name="Google Shape;196;p21"/>
          <p:cNvSpPr/>
          <p:nvPr/>
        </p:nvSpPr>
        <p:spPr>
          <a:xfrm>
            <a:off x="1007700" y="3258950"/>
            <a:ext cx="7242900" cy="120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VER UN EJEMPLO CON: http://www.google.es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Internet con un enfoque descendente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¿Que está pasando?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	Cliente &lt;-&gt; Servidor = Petición &lt;-&gt; Respuesta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Aparición de varios servidores al navegar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Router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Web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 b="1"/>
              <a:t>DNS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etc.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¿Dónde están las cosas?</a:t>
            </a: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819150" y="1465900"/>
            <a:ext cx="7505700" cy="10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 las direcciones IP se le asocian nombres inteligibles.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Más fácil de recordar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Más fiable</a:t>
            </a:r>
            <a:endParaRPr sz="1800"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819150" y="2657500"/>
            <a:ext cx="750570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DNS (</a:t>
            </a:r>
            <a:r>
              <a:rPr lang="es" sz="1800" i="1"/>
              <a:t>Domain Name System</a:t>
            </a:r>
            <a:r>
              <a:rPr lang="es" sz="1800"/>
              <a:t>): sistema de nombre de dominio.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Los servidores se pasan mensajes de acuerdo al protocolo DNS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Se trata de una base de datos distribuida y jerárquica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Se principal uso es asociar un nombre con una dirección IP.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¿Dónde están las cosas?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819150" y="1465900"/>
            <a:ext cx="75057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Por tanto, el DNS devuelve la dirección IP de un dominio.</a:t>
            </a:r>
            <a:endParaRPr sz="18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E47B99-33CA-5E4C-BD11-845BBAD8F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0" y="2057400"/>
            <a:ext cx="702310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1926</Words>
  <Application>Microsoft Macintosh PowerPoint</Application>
  <PresentationFormat>Presentación en pantalla (16:9)</PresentationFormat>
  <Paragraphs>260</Paragraphs>
  <Slides>34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Wingdings</vt:lpstr>
      <vt:lpstr>Arial</vt:lpstr>
      <vt:lpstr>Nunito</vt:lpstr>
      <vt:lpstr>Calibri</vt:lpstr>
      <vt:lpstr>Shift</vt:lpstr>
      <vt:lpstr>Programación y Administración de Sistemas</vt:lpstr>
      <vt:lpstr>Objetivos teóricos</vt:lpstr>
      <vt:lpstr>Objetivos prácticos</vt:lpstr>
      <vt:lpstr>Índice de contenidos</vt:lpstr>
      <vt:lpstr>Índice de contenidos</vt:lpstr>
      <vt:lpstr>Internet con un enfoque descendente</vt:lpstr>
      <vt:lpstr>Internet con un enfoque descendente</vt:lpstr>
      <vt:lpstr>¿Dónde están las cosas?</vt:lpstr>
      <vt:lpstr>¿Dónde están las cosas?</vt:lpstr>
      <vt:lpstr>Análisis del video</vt:lpstr>
      <vt:lpstr>Esquema DNS</vt:lpstr>
      <vt:lpstr>Identificador de recursos: URL</vt:lpstr>
      <vt:lpstr>Índice de contenidos</vt:lpstr>
      <vt:lpstr>WWW (World Wide Web)</vt:lpstr>
      <vt:lpstr>¿Cómo se programa en la web?</vt:lpstr>
      <vt:lpstr>Presentación de PowerPoint</vt:lpstr>
      <vt:lpstr>Protocolo HTTP</vt:lpstr>
      <vt:lpstr>Protocolo HTTP: Comunicación</vt:lpstr>
      <vt:lpstr>Protocolo HTTP: request</vt:lpstr>
      <vt:lpstr>Protocolo HTTP: response</vt:lpstr>
      <vt:lpstr>Índice de contenidos</vt:lpstr>
      <vt:lpstr>Comparativa de servidores web</vt:lpstr>
      <vt:lpstr>Comparativa de servidores web</vt:lpstr>
      <vt:lpstr>Índice de contenidos</vt:lpstr>
      <vt:lpstr>Características generales de Apache</vt:lpstr>
      <vt:lpstr>Extensibilidad: módulos</vt:lpstr>
      <vt:lpstr>El servidor Apache: XAMPP</vt:lpstr>
      <vt:lpstr>Índice de contenidos</vt:lpstr>
      <vt:lpstr>El servidor Apache: Documentación</vt:lpstr>
      <vt:lpstr>El servidor Apache: Documentación</vt:lpstr>
      <vt:lpstr>Índice de contenidos</vt:lpstr>
      <vt:lpstr>Sintetizando...</vt:lpstr>
      <vt:lpstr>Descarga, compilación e instalación</vt:lpstr>
      <vt:lpstr>Descarga, compilación e instalación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y Administración de Sistemas</dc:title>
  <cp:lastModifiedBy>isabel jimenez</cp:lastModifiedBy>
  <cp:revision>17</cp:revision>
  <dcterms:modified xsi:type="dcterms:W3CDTF">2025-04-11T07:05:04Z</dcterms:modified>
</cp:coreProperties>
</file>